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32"/>
  </p:normalViewPr>
  <p:slideViewPr>
    <p:cSldViewPr snapToGrid="0">
      <p:cViewPr varScale="1">
        <p:scale>
          <a:sx n="109" d="100"/>
          <a:sy n="109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760D339-EC58-3EAD-4283-133BADB28B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6D32764-8C01-FB8C-EC3C-7EA5F10F6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FB185BD-12B6-F70E-9DB8-3FA88C392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F32E43-A476-26BD-6991-BE6D8CB7D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B3E38ED-F600-975D-BAFA-AF4A8EFAE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3568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7715C3-F448-B9AE-E8D6-362D85C84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D56DE5C-4A48-82A9-3B37-DA865146E0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071AED0-C363-B694-DD8F-1D67749E4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38B6F9A-E502-7ABE-32FE-90511DC1A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EB5F8D0-834D-B206-9D9F-B13437255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4464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0DAA730-E682-5B49-5ADB-F610441F1D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64D53CC-FAEE-384E-7FD6-02CA190088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32A302A-E3CB-F691-AC33-F854253A7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A3C935B-6045-7C53-244A-08C26CFBB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343D131-0CDB-86C4-43F7-5B6AC8B4E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9028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9CE3A3-1029-255C-D0A7-3D681EFAC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5A59F5B-A3BE-F643-1434-A4F7BCECE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1156700-8227-2382-7A1E-BE021B2EF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14427C0-37DF-9A23-9F18-3122D65D9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B46A939-0C53-41DA-9E42-8634F0643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8304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AB003B-2EB9-5EC0-386D-A18F2B64A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E253BC5-DC50-F7DB-EC23-5EE6322145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337B7A4-217E-FA91-B066-D82C586AC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181D52A-4391-37C3-0523-FD3D11809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93F813-367B-10EC-6D70-6EE83A3A7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6992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AFCE759-9EFF-1C52-F219-95250113E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7445851-97F8-CE77-43FA-F33885FB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211880C-3693-6A7F-BEA5-660B415BCA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C26FA95-CDEF-3FD0-9169-66E659D09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8572D8B-5B46-88B5-02C3-C097369B3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FDD4D43-E33B-389E-9F2E-D84C42385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330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A6809D-67E3-E44B-4AD8-52C7EDCC6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D53F94C-5549-3A9C-641F-F6A23B30C6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56A75DE-E1D7-6004-2CAE-13D596ED1D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FA6FD19-0E41-E9A4-8A9E-AEA42907A1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406D2CA-2A70-4404-21D5-DAE71E45DE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C6E9175-6205-214C-66D9-E094ACA69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73F911C-C6C2-BA0E-59E6-1B18AAF49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CC3CE9D9-B1B2-4464-E0F6-58AA52E42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3494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06F496-4FDC-A1F6-73D4-16BE5E592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D706E9D4-49F3-EA74-2399-DBC825907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B2D7669-5A70-7B3B-A958-13B41009A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FE235C0-393E-54EA-5979-D7580264F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6706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A80B6574-3827-1813-BD12-ECF9815C9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80EE0B2-BC20-513C-5F41-D7ABF56CE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BD7ADF8-599E-4410-ACD0-9D952C5E5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424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2CBB46-9FBF-8AE2-CC37-186033E3C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B53A056-180C-4BFB-B034-BB2312F4B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DCB4BA7-7055-D620-CBD7-C09513E74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34F100-3B10-4BA0-296C-219D5919B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1210C7E-15CF-B555-C04C-B1CD06580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4729F0F-0234-971C-3DF6-D30E7AB8D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965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2D79AD-7044-24BF-5943-F2823FB56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C0AFD99-97AA-CA4C-26C6-13CF21FEA4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0CF2517-CF98-B34E-B9FC-081C565773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F14A293-C08A-0AFE-A4A7-7C8C66511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29F708D-BCF9-FDD5-BCC8-95E9D961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0A0E125-CCD6-59F0-A92C-39EA8DC5D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3346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8F4588A-ADA1-AD5B-6C1A-D9E79BE0F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C697EFF-AA8C-A467-A18C-CA35FA1A1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52C8265-D782-FE2F-5D79-CD0B03B26D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690D4-1B20-A545-91F0-1AFF6C7105A7}" type="datetimeFigureOut">
              <a:rPr lang="it-IT" smtClean="0"/>
              <a:t>06/02/2023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202738-F04A-F4A5-FF79-4E7B69E9BC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CB6FC2-CB66-C0C9-1F91-D2316EF3A9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F37D3-31B7-0F47-A9B1-709E9DF41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044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D9298C-E78A-F753-C23D-FD2001171B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3927" y="150013"/>
            <a:ext cx="10910367" cy="477485"/>
          </a:xfrm>
          <a:solidFill>
            <a:schemeClr val="accent1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txBody>
          <a:bodyPr>
            <a:noAutofit/>
          </a:bodyPr>
          <a:lstStyle/>
          <a:p>
            <a:r>
              <a:rPr lang="it-IT" sz="2800" b="1" dirty="0">
                <a:solidFill>
                  <a:schemeClr val="bg1"/>
                </a:solidFill>
              </a:rPr>
              <a:t>PNRR: AFFIDAMENTO DIRETTO FORNITURA DI BENI </a:t>
            </a:r>
            <a:r>
              <a:rPr lang="it-IT" sz="2800" b="1" dirty="0" smtClean="0">
                <a:solidFill>
                  <a:schemeClr val="bg1"/>
                </a:solidFill>
              </a:rPr>
              <a:t>(E SERVIZI)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B401026-988E-F675-6171-F233AFE7F9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25399" y="766636"/>
            <a:ext cx="2571750" cy="344845"/>
          </a:xfrm>
          <a:solidFill>
            <a:schemeClr val="accent1"/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b">
            <a:noAutofit/>
          </a:bodyPr>
          <a:lstStyle/>
          <a:p>
            <a:pPr>
              <a:spcBef>
                <a:spcPct val="0"/>
              </a:spcBef>
            </a:pPr>
            <a:r>
              <a:rPr lang="it-IT" sz="1800" b="1" dirty="0">
                <a:solidFill>
                  <a:schemeClr val="bg1"/>
                </a:solidFill>
                <a:ea typeface="+mj-ea"/>
                <a:cs typeface="+mj-cs"/>
              </a:rPr>
              <a:t>Richiesta di </a:t>
            </a:r>
            <a:r>
              <a:rPr lang="it-IT" sz="1800" b="1" dirty="0" smtClean="0">
                <a:solidFill>
                  <a:schemeClr val="bg1"/>
                </a:solidFill>
                <a:ea typeface="+mj-ea"/>
                <a:cs typeface="+mj-cs"/>
              </a:rPr>
              <a:t>acquisto*</a:t>
            </a:r>
            <a:endParaRPr lang="it-IT" sz="1800" b="1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5DC93A62-B3A8-20AA-5216-1BB31591678D}"/>
              </a:ext>
            </a:extLst>
          </p:cNvPr>
          <p:cNvSpPr txBox="1">
            <a:spLocks/>
          </p:cNvSpPr>
          <p:nvPr/>
        </p:nvSpPr>
        <p:spPr>
          <a:xfrm>
            <a:off x="879843" y="2357130"/>
            <a:ext cx="4199020" cy="460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 </a:t>
            </a:r>
          </a:p>
        </p:txBody>
      </p:sp>
      <p:sp>
        <p:nvSpPr>
          <p:cNvPr id="6" name="Sottotitolo 2">
            <a:extLst>
              <a:ext uri="{FF2B5EF4-FFF2-40B4-BE49-F238E27FC236}">
                <a16:creationId xmlns:a16="http://schemas.microsoft.com/office/drawing/2014/main" id="{A92A1410-6282-5C43-A07E-E1940BFEF6B4}"/>
              </a:ext>
            </a:extLst>
          </p:cNvPr>
          <p:cNvSpPr txBox="1">
            <a:spLocks/>
          </p:cNvSpPr>
          <p:nvPr/>
        </p:nvSpPr>
        <p:spPr>
          <a:xfrm>
            <a:off x="535021" y="1448600"/>
            <a:ext cx="3182487" cy="682732"/>
          </a:xfrm>
          <a:prstGeom prst="rect">
            <a:avLst/>
          </a:prstGeom>
          <a:solidFill>
            <a:schemeClr val="accent6"/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it-IT"/>
            </a:defPPr>
            <a:lvl1pPr indent="0" algn="ctr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it-IT" sz="1800" dirty="0">
                <a:latin typeface="+mn-lt"/>
              </a:rPr>
              <a:t>OPZIONE A</a:t>
            </a:r>
            <a:r>
              <a:rPr lang="it-IT" sz="2500" dirty="0">
                <a:latin typeface="+mn-lt"/>
              </a:rPr>
              <a:t> </a:t>
            </a:r>
          </a:p>
          <a:p>
            <a:r>
              <a:rPr lang="it-IT" sz="1800" dirty="0" smtClean="0">
                <a:latin typeface="+mn-lt"/>
              </a:rPr>
              <a:t>Indagine Esplorativa di mercato</a:t>
            </a:r>
            <a:endParaRPr lang="it-IT" sz="1800" dirty="0">
              <a:latin typeface="+mn-lt"/>
            </a:endParaRPr>
          </a:p>
        </p:txBody>
      </p:sp>
      <p:sp>
        <p:nvSpPr>
          <p:cNvPr id="7" name="Sottotitolo 2">
            <a:extLst>
              <a:ext uri="{FF2B5EF4-FFF2-40B4-BE49-F238E27FC236}">
                <a16:creationId xmlns:a16="http://schemas.microsoft.com/office/drawing/2014/main" id="{D32916AA-0579-3C7E-8519-4736F448A525}"/>
              </a:ext>
            </a:extLst>
          </p:cNvPr>
          <p:cNvSpPr txBox="1">
            <a:spLocks/>
          </p:cNvSpPr>
          <p:nvPr/>
        </p:nvSpPr>
        <p:spPr>
          <a:xfrm>
            <a:off x="8105039" y="1436896"/>
            <a:ext cx="3424133" cy="7043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it-IT"/>
            </a:defPPr>
            <a:lvl1pPr indent="0" algn="ctr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5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it-IT" sz="1800" dirty="0">
                <a:solidFill>
                  <a:schemeClr val="tx1"/>
                </a:solidFill>
                <a:latin typeface="+mn-lt"/>
              </a:rPr>
              <a:t>OPZIONE B</a:t>
            </a:r>
          </a:p>
          <a:p>
            <a:pPr>
              <a:lnSpc>
                <a:spcPct val="110000"/>
              </a:lnSpc>
            </a:pPr>
            <a:r>
              <a:rPr lang="it-IT" sz="1800" dirty="0">
                <a:solidFill>
                  <a:schemeClr val="tx1"/>
                </a:solidFill>
                <a:latin typeface="+mn-lt"/>
              </a:rPr>
              <a:t>Indagine </a:t>
            </a:r>
            <a:r>
              <a:rPr lang="it-IT" sz="1800" dirty="0" smtClean="0">
                <a:solidFill>
                  <a:schemeClr val="tx1"/>
                </a:solidFill>
                <a:latin typeface="+mn-lt"/>
              </a:rPr>
              <a:t>informale</a:t>
            </a:r>
            <a:endParaRPr lang="it-IT" sz="18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12" name="Connettore 2 11">
            <a:extLst>
              <a:ext uri="{FF2B5EF4-FFF2-40B4-BE49-F238E27FC236}">
                <a16:creationId xmlns:a16="http://schemas.microsoft.com/office/drawing/2014/main" id="{07D4E728-B116-E38A-B74A-FD0560B5904B}"/>
              </a:ext>
            </a:extLst>
          </p:cNvPr>
          <p:cNvCxnSpPr>
            <a:cxnSpLocks/>
            <a:stCxn id="15" idx="1"/>
            <a:endCxn id="6" idx="3"/>
          </p:cNvCxnSpPr>
          <p:nvPr/>
        </p:nvCxnSpPr>
        <p:spPr>
          <a:xfrm flipH="1" flipV="1">
            <a:off x="3717508" y="1789966"/>
            <a:ext cx="944958" cy="876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ECE66695-42D6-319F-CCA2-83D84E2299ED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 flipV="1">
            <a:off x="7160082" y="1789090"/>
            <a:ext cx="944957" cy="1752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62EEE18C-A498-19A8-446F-46AF6D686206}"/>
              </a:ext>
            </a:extLst>
          </p:cNvPr>
          <p:cNvCxnSpPr>
            <a:cxnSpLocks/>
            <a:stCxn id="15" idx="2"/>
            <a:endCxn id="42" idx="0"/>
          </p:cNvCxnSpPr>
          <p:nvPr/>
        </p:nvCxnSpPr>
        <p:spPr>
          <a:xfrm>
            <a:off x="5911274" y="2299519"/>
            <a:ext cx="0" cy="291698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182DBE30-46A6-1127-5E15-DC60ED49272E}"/>
              </a:ext>
            </a:extLst>
          </p:cNvPr>
          <p:cNvCxnSpPr>
            <a:cxnSpLocks/>
            <a:stCxn id="50" idx="2"/>
          </p:cNvCxnSpPr>
          <p:nvPr/>
        </p:nvCxnSpPr>
        <p:spPr>
          <a:xfrm>
            <a:off x="2126264" y="3281877"/>
            <a:ext cx="1819100" cy="699024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8F80355A-F420-C18D-9A40-AEF0B3EAE568}"/>
              </a:ext>
            </a:extLst>
          </p:cNvPr>
          <p:cNvCxnSpPr>
            <a:cxnSpLocks/>
            <a:stCxn id="55" idx="2"/>
            <a:endCxn id="56" idx="3"/>
          </p:cNvCxnSpPr>
          <p:nvPr/>
        </p:nvCxnSpPr>
        <p:spPr>
          <a:xfrm flipH="1">
            <a:off x="7877181" y="3291536"/>
            <a:ext cx="1939924" cy="689365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ottotitolo 2">
            <a:extLst>
              <a:ext uri="{FF2B5EF4-FFF2-40B4-BE49-F238E27FC236}">
                <a16:creationId xmlns:a16="http://schemas.microsoft.com/office/drawing/2014/main" id="{726F8950-E74E-2E5E-EA85-118E489FEF78}"/>
              </a:ext>
            </a:extLst>
          </p:cNvPr>
          <p:cNvSpPr txBox="1">
            <a:spLocks/>
          </p:cNvSpPr>
          <p:nvPr/>
        </p:nvSpPr>
        <p:spPr>
          <a:xfrm>
            <a:off x="4625399" y="4666197"/>
            <a:ext cx="2571750" cy="621044"/>
          </a:xfrm>
          <a:prstGeom prst="rect">
            <a:avLst/>
          </a:prstGeom>
          <a:solidFill>
            <a:srgbClr val="7030A0"/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it-IT" sz="1800" b="1" dirty="0">
                <a:solidFill>
                  <a:schemeClr val="bg1"/>
                </a:solidFill>
                <a:ea typeface="+mj-ea"/>
                <a:cs typeface="+mj-cs"/>
              </a:rPr>
              <a:t>Finalizzazione del </a:t>
            </a:r>
            <a:r>
              <a:rPr lang="it-IT" sz="1800" b="1" dirty="0" smtClean="0">
                <a:solidFill>
                  <a:schemeClr val="bg1"/>
                </a:solidFill>
                <a:ea typeface="+mj-ea"/>
                <a:cs typeface="+mj-cs"/>
              </a:rPr>
              <a:t>provvedimento*</a:t>
            </a:r>
            <a:endParaRPr lang="it-IT" sz="1800" b="1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33" name="Sottotitolo 2">
            <a:extLst>
              <a:ext uri="{FF2B5EF4-FFF2-40B4-BE49-F238E27FC236}">
                <a16:creationId xmlns:a16="http://schemas.microsoft.com/office/drawing/2014/main" id="{9A6704EE-9098-7963-FAE8-5FE4A13FC92D}"/>
              </a:ext>
            </a:extLst>
          </p:cNvPr>
          <p:cNvSpPr txBox="1">
            <a:spLocks/>
          </p:cNvSpPr>
          <p:nvPr/>
        </p:nvSpPr>
        <p:spPr>
          <a:xfrm>
            <a:off x="3168672" y="5615347"/>
            <a:ext cx="2571750" cy="621045"/>
          </a:xfrm>
          <a:prstGeom prst="rect">
            <a:avLst/>
          </a:prstGeom>
          <a:solidFill>
            <a:srgbClr val="7030A0"/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it-IT" sz="1800" b="1" dirty="0" smtClean="0">
                <a:solidFill>
                  <a:schemeClr val="bg1"/>
                </a:solidFill>
                <a:ea typeface="+mj-ea"/>
                <a:cs typeface="+mj-cs"/>
              </a:rPr>
              <a:t>Richiesta adempimenti</a:t>
            </a:r>
          </a:p>
          <a:p>
            <a:pPr>
              <a:spcBef>
                <a:spcPct val="0"/>
              </a:spcBef>
            </a:pPr>
            <a:r>
              <a:rPr lang="it-IT" sz="1800" b="1" dirty="0">
                <a:solidFill>
                  <a:schemeClr val="bg1"/>
                </a:solidFill>
                <a:ea typeface="+mj-ea"/>
                <a:cs typeface="+mj-cs"/>
              </a:rPr>
              <a:t>a</a:t>
            </a:r>
            <a:r>
              <a:rPr lang="it-IT" sz="1800" b="1" dirty="0" smtClean="0">
                <a:solidFill>
                  <a:schemeClr val="bg1"/>
                </a:solidFill>
                <a:ea typeface="+mj-ea"/>
                <a:cs typeface="+mj-cs"/>
              </a:rPr>
              <a:t>l fornitore</a:t>
            </a:r>
            <a:endParaRPr lang="it-IT" sz="1800" b="1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37" name="Sottotitolo 2">
            <a:extLst>
              <a:ext uri="{FF2B5EF4-FFF2-40B4-BE49-F238E27FC236}">
                <a16:creationId xmlns:a16="http://schemas.microsoft.com/office/drawing/2014/main" id="{F43A5878-5F03-9CBC-C2E6-059AC42934E5}"/>
              </a:ext>
            </a:extLst>
          </p:cNvPr>
          <p:cNvSpPr txBox="1">
            <a:spLocks/>
          </p:cNvSpPr>
          <p:nvPr/>
        </p:nvSpPr>
        <p:spPr>
          <a:xfrm>
            <a:off x="6189110" y="5615347"/>
            <a:ext cx="2571750" cy="621045"/>
          </a:xfrm>
          <a:prstGeom prst="rect">
            <a:avLst/>
          </a:prstGeom>
          <a:solidFill>
            <a:srgbClr val="7030A0"/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it-IT" sz="1800" b="1" dirty="0">
                <a:solidFill>
                  <a:schemeClr val="bg1"/>
                </a:solidFill>
                <a:ea typeface="+mj-ea"/>
                <a:cs typeface="+mj-cs"/>
              </a:rPr>
              <a:t>Atto </a:t>
            </a:r>
            <a:r>
              <a:rPr lang="it-IT" sz="1800" b="1" dirty="0" smtClean="0">
                <a:solidFill>
                  <a:schemeClr val="bg1"/>
                </a:solidFill>
                <a:ea typeface="+mj-ea"/>
                <a:cs typeface="+mj-cs"/>
              </a:rPr>
              <a:t>istruttorio</a:t>
            </a:r>
            <a:endParaRPr lang="it-IT" sz="1800" b="1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38" name="Sottotitolo 2">
            <a:extLst>
              <a:ext uri="{FF2B5EF4-FFF2-40B4-BE49-F238E27FC236}">
                <a16:creationId xmlns:a16="http://schemas.microsoft.com/office/drawing/2014/main" id="{E22F1AE7-669D-A78A-77A5-561AE95726B3}"/>
              </a:ext>
            </a:extLst>
          </p:cNvPr>
          <p:cNvSpPr txBox="1">
            <a:spLocks/>
          </p:cNvSpPr>
          <p:nvPr/>
        </p:nvSpPr>
        <p:spPr>
          <a:xfrm>
            <a:off x="9223836" y="5615347"/>
            <a:ext cx="2571750" cy="621045"/>
          </a:xfrm>
          <a:prstGeom prst="rect">
            <a:avLst/>
          </a:prstGeom>
          <a:solidFill>
            <a:srgbClr val="7030A0"/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it-IT" sz="1800" b="1" dirty="0">
                <a:solidFill>
                  <a:schemeClr val="bg1"/>
                </a:solidFill>
                <a:ea typeface="+mj-ea"/>
                <a:cs typeface="+mj-cs"/>
              </a:rPr>
              <a:t>Emissione e trasmissione lettera ordine </a:t>
            </a:r>
          </a:p>
        </p:txBody>
      </p:sp>
      <p:cxnSp>
        <p:nvCxnSpPr>
          <p:cNvPr id="46" name="Connettore 2 45">
            <a:extLst>
              <a:ext uri="{FF2B5EF4-FFF2-40B4-BE49-F238E27FC236}">
                <a16:creationId xmlns:a16="http://schemas.microsoft.com/office/drawing/2014/main" id="{558D16F6-BF57-3B90-A3A1-B9A90ED2BBA3}"/>
              </a:ext>
            </a:extLst>
          </p:cNvPr>
          <p:cNvCxnSpPr>
            <a:cxnSpLocks/>
          </p:cNvCxnSpPr>
          <p:nvPr/>
        </p:nvCxnSpPr>
        <p:spPr>
          <a:xfrm>
            <a:off x="5740422" y="5925869"/>
            <a:ext cx="448688" cy="0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2 46">
            <a:extLst>
              <a:ext uri="{FF2B5EF4-FFF2-40B4-BE49-F238E27FC236}">
                <a16:creationId xmlns:a16="http://schemas.microsoft.com/office/drawing/2014/main" id="{333C8CC6-E86F-5649-0D5E-7C125EC26259}"/>
              </a:ext>
            </a:extLst>
          </p:cNvPr>
          <p:cNvCxnSpPr>
            <a:cxnSpLocks/>
          </p:cNvCxnSpPr>
          <p:nvPr/>
        </p:nvCxnSpPr>
        <p:spPr>
          <a:xfrm>
            <a:off x="8760860" y="5925869"/>
            <a:ext cx="462976" cy="0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ecisione 14"/>
          <p:cNvSpPr/>
          <p:nvPr/>
        </p:nvSpPr>
        <p:spPr>
          <a:xfrm>
            <a:off x="4662466" y="1282164"/>
            <a:ext cx="2497616" cy="101735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Scelta modalità</a:t>
            </a:r>
            <a:endParaRPr lang="it-IT" b="1" dirty="0"/>
          </a:p>
        </p:txBody>
      </p:sp>
      <p:sp>
        <p:nvSpPr>
          <p:cNvPr id="42" name="Sottotitolo 2">
            <a:extLst>
              <a:ext uri="{FF2B5EF4-FFF2-40B4-BE49-F238E27FC236}">
                <a16:creationId xmlns:a16="http://schemas.microsoft.com/office/drawing/2014/main" id="{D32916AA-0579-3C7E-8519-4736F448A525}"/>
              </a:ext>
            </a:extLst>
          </p:cNvPr>
          <p:cNvSpPr txBox="1">
            <a:spLocks/>
          </p:cNvSpPr>
          <p:nvPr/>
        </p:nvSpPr>
        <p:spPr>
          <a:xfrm>
            <a:off x="3945367" y="2591217"/>
            <a:ext cx="3931814" cy="704388"/>
          </a:xfrm>
          <a:prstGeom prst="rect">
            <a:avLst/>
          </a:prstGeom>
          <a:solidFill>
            <a:schemeClr val="accent2"/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it-IT"/>
            </a:defPPr>
            <a:lvl1pPr indent="0" algn="ctr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5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it-IT" sz="1800" dirty="0">
                <a:solidFill>
                  <a:schemeClr val="tx1"/>
                </a:solidFill>
                <a:latin typeface="+mn-lt"/>
              </a:rPr>
              <a:t>OPZIONE </a:t>
            </a:r>
            <a:r>
              <a:rPr lang="it-IT" sz="1800" dirty="0" smtClean="0">
                <a:solidFill>
                  <a:schemeClr val="tx1"/>
                </a:solidFill>
                <a:latin typeface="+mn-lt"/>
              </a:rPr>
              <a:t>C</a:t>
            </a:r>
            <a:endParaRPr lang="it-IT" sz="18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it-IT" sz="1800" dirty="0" smtClean="0">
                <a:solidFill>
                  <a:schemeClr val="tx1"/>
                </a:solidFill>
                <a:latin typeface="+mn-lt"/>
              </a:rPr>
              <a:t>Unico preventivo</a:t>
            </a:r>
            <a:endParaRPr lang="it-IT" sz="1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0" name="Sottotitolo 2">
            <a:extLst>
              <a:ext uri="{FF2B5EF4-FFF2-40B4-BE49-F238E27FC236}">
                <a16:creationId xmlns:a16="http://schemas.microsoft.com/office/drawing/2014/main" id="{A92A1410-6282-5C43-A07E-E1940BFEF6B4}"/>
              </a:ext>
            </a:extLst>
          </p:cNvPr>
          <p:cNvSpPr txBox="1">
            <a:spLocks/>
          </p:cNvSpPr>
          <p:nvPr/>
        </p:nvSpPr>
        <p:spPr>
          <a:xfrm>
            <a:off x="535020" y="2599145"/>
            <a:ext cx="3182487" cy="682732"/>
          </a:xfrm>
          <a:prstGeom prst="rect">
            <a:avLst/>
          </a:prstGeom>
          <a:solidFill>
            <a:schemeClr val="accent6"/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it-IT"/>
            </a:defPPr>
            <a:lvl1pPr indent="0" algn="ctr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it-IT" sz="1800" dirty="0" smtClean="0">
                <a:latin typeface="+mn-lt"/>
              </a:rPr>
              <a:t>Redazione e pubblicazione avviso</a:t>
            </a:r>
            <a:endParaRPr lang="it-IT" sz="1800" dirty="0">
              <a:latin typeface="+mn-lt"/>
            </a:endParaRPr>
          </a:p>
        </p:txBody>
      </p:sp>
      <p:cxnSp>
        <p:nvCxnSpPr>
          <p:cNvPr id="54" name="Connettore 2 53">
            <a:extLst>
              <a:ext uri="{FF2B5EF4-FFF2-40B4-BE49-F238E27FC236}">
                <a16:creationId xmlns:a16="http://schemas.microsoft.com/office/drawing/2014/main" id="{182DBE30-46A6-1127-5E15-DC60ED49272E}"/>
              </a:ext>
            </a:extLst>
          </p:cNvPr>
          <p:cNvCxnSpPr>
            <a:cxnSpLocks/>
            <a:stCxn id="6" idx="2"/>
            <a:endCxn id="50" idx="0"/>
          </p:cNvCxnSpPr>
          <p:nvPr/>
        </p:nvCxnSpPr>
        <p:spPr>
          <a:xfrm flipH="1">
            <a:off x="2126264" y="2131332"/>
            <a:ext cx="1" cy="467813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Sottotitolo 2">
            <a:extLst>
              <a:ext uri="{FF2B5EF4-FFF2-40B4-BE49-F238E27FC236}">
                <a16:creationId xmlns:a16="http://schemas.microsoft.com/office/drawing/2014/main" id="{D32916AA-0579-3C7E-8519-4736F448A525}"/>
              </a:ext>
            </a:extLst>
          </p:cNvPr>
          <p:cNvSpPr txBox="1">
            <a:spLocks/>
          </p:cNvSpPr>
          <p:nvPr/>
        </p:nvSpPr>
        <p:spPr>
          <a:xfrm>
            <a:off x="8105038" y="2587148"/>
            <a:ext cx="3424133" cy="7043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it-IT"/>
            </a:defPPr>
            <a:lvl1pPr indent="0" algn="ctr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5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it-IT" sz="1800" dirty="0" smtClean="0">
                <a:solidFill>
                  <a:schemeClr val="tx1"/>
                </a:solidFill>
                <a:latin typeface="+mn-lt"/>
              </a:rPr>
              <a:t>Consultazione cataloghi/listini</a:t>
            </a:r>
          </a:p>
        </p:txBody>
      </p:sp>
      <p:sp>
        <p:nvSpPr>
          <p:cNvPr id="56" name="Sottotitolo 2">
            <a:extLst>
              <a:ext uri="{FF2B5EF4-FFF2-40B4-BE49-F238E27FC236}">
                <a16:creationId xmlns:a16="http://schemas.microsoft.com/office/drawing/2014/main" id="{D32916AA-0579-3C7E-8519-4736F448A525}"/>
              </a:ext>
            </a:extLst>
          </p:cNvPr>
          <p:cNvSpPr txBox="1">
            <a:spLocks/>
          </p:cNvSpPr>
          <p:nvPr/>
        </p:nvSpPr>
        <p:spPr>
          <a:xfrm>
            <a:off x="3945367" y="3628707"/>
            <a:ext cx="3931814" cy="704388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it-IT"/>
            </a:defPPr>
            <a:lvl1pPr indent="0" algn="ctr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25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it-IT" sz="1800" dirty="0" smtClean="0">
                <a:latin typeface="+mn-lt"/>
              </a:rPr>
              <a:t>Il richiedente predispone la relazione per la Stazione appaltante</a:t>
            </a:r>
            <a:endParaRPr lang="it-IT" sz="1800" dirty="0">
              <a:latin typeface="+mn-lt"/>
            </a:endParaRPr>
          </a:p>
        </p:txBody>
      </p:sp>
      <p:cxnSp>
        <p:nvCxnSpPr>
          <p:cNvPr id="59" name="Connettore 2 58">
            <a:extLst>
              <a:ext uri="{FF2B5EF4-FFF2-40B4-BE49-F238E27FC236}">
                <a16:creationId xmlns:a16="http://schemas.microsoft.com/office/drawing/2014/main" id="{62EEE18C-A498-19A8-446F-46AF6D686206}"/>
              </a:ext>
            </a:extLst>
          </p:cNvPr>
          <p:cNvCxnSpPr>
            <a:cxnSpLocks/>
            <a:stCxn id="42" idx="2"/>
            <a:endCxn id="56" idx="0"/>
          </p:cNvCxnSpPr>
          <p:nvPr/>
        </p:nvCxnSpPr>
        <p:spPr>
          <a:xfrm>
            <a:off x="5911274" y="3295605"/>
            <a:ext cx="0" cy="333102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2 61">
            <a:extLst>
              <a:ext uri="{FF2B5EF4-FFF2-40B4-BE49-F238E27FC236}">
                <a16:creationId xmlns:a16="http://schemas.microsoft.com/office/drawing/2014/main" id="{62EEE18C-A498-19A8-446F-46AF6D686206}"/>
              </a:ext>
            </a:extLst>
          </p:cNvPr>
          <p:cNvCxnSpPr>
            <a:cxnSpLocks/>
            <a:stCxn id="56" idx="2"/>
            <a:endCxn id="28" idx="0"/>
          </p:cNvCxnSpPr>
          <p:nvPr/>
        </p:nvCxnSpPr>
        <p:spPr>
          <a:xfrm>
            <a:off x="5911274" y="4333095"/>
            <a:ext cx="0" cy="333102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Sottotitolo 2">
            <a:extLst>
              <a:ext uri="{FF2B5EF4-FFF2-40B4-BE49-F238E27FC236}">
                <a16:creationId xmlns:a16="http://schemas.microsoft.com/office/drawing/2014/main" id="{9A6704EE-9098-7963-FAE8-5FE4A13FC92D}"/>
              </a:ext>
            </a:extLst>
          </p:cNvPr>
          <p:cNvSpPr txBox="1">
            <a:spLocks/>
          </p:cNvSpPr>
          <p:nvPr/>
        </p:nvSpPr>
        <p:spPr>
          <a:xfrm>
            <a:off x="148234" y="5615347"/>
            <a:ext cx="2571750" cy="621045"/>
          </a:xfrm>
          <a:prstGeom prst="rect">
            <a:avLst/>
          </a:prstGeom>
          <a:solidFill>
            <a:srgbClr val="7030A0"/>
          </a:solidFill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it-IT" sz="1800" b="1" dirty="0" smtClean="0">
                <a:solidFill>
                  <a:schemeClr val="bg1"/>
                </a:solidFill>
                <a:ea typeface="+mj-ea"/>
                <a:cs typeface="+mj-cs"/>
              </a:rPr>
              <a:t>Acquisizione e perfezionamento CIG</a:t>
            </a:r>
            <a:endParaRPr lang="it-IT" sz="1800" b="1" dirty="0">
              <a:solidFill>
                <a:schemeClr val="bg1"/>
              </a:solidFill>
              <a:ea typeface="+mj-ea"/>
              <a:cs typeface="+mj-cs"/>
            </a:endParaRPr>
          </a:p>
        </p:txBody>
      </p:sp>
      <p:cxnSp>
        <p:nvCxnSpPr>
          <p:cNvPr id="73" name="Connettore 2 72">
            <a:extLst>
              <a:ext uri="{FF2B5EF4-FFF2-40B4-BE49-F238E27FC236}">
                <a16:creationId xmlns:a16="http://schemas.microsoft.com/office/drawing/2014/main" id="{558D16F6-BF57-3B90-A3A1-B9A90ED2BBA3}"/>
              </a:ext>
            </a:extLst>
          </p:cNvPr>
          <p:cNvCxnSpPr>
            <a:cxnSpLocks/>
            <a:stCxn id="72" idx="3"/>
            <a:endCxn id="33" idx="1"/>
          </p:cNvCxnSpPr>
          <p:nvPr/>
        </p:nvCxnSpPr>
        <p:spPr>
          <a:xfrm>
            <a:off x="2719984" y="5925870"/>
            <a:ext cx="448688" cy="0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ttore 4 76"/>
          <p:cNvCxnSpPr>
            <a:stCxn id="28" idx="1"/>
            <a:endCxn id="72" idx="0"/>
          </p:cNvCxnSpPr>
          <p:nvPr/>
        </p:nvCxnSpPr>
        <p:spPr>
          <a:xfrm rot="10800000" flipV="1">
            <a:off x="1434109" y="4976719"/>
            <a:ext cx="3191290" cy="638628"/>
          </a:xfrm>
          <a:prstGeom prst="bentConnector2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ttore 2 77">
            <a:extLst>
              <a:ext uri="{FF2B5EF4-FFF2-40B4-BE49-F238E27FC236}">
                <a16:creationId xmlns:a16="http://schemas.microsoft.com/office/drawing/2014/main" id="{62EEE18C-A498-19A8-446F-46AF6D686206}"/>
              </a:ext>
            </a:extLst>
          </p:cNvPr>
          <p:cNvCxnSpPr>
            <a:cxnSpLocks/>
            <a:stCxn id="3" idx="2"/>
            <a:endCxn id="15" idx="0"/>
          </p:cNvCxnSpPr>
          <p:nvPr/>
        </p:nvCxnSpPr>
        <p:spPr>
          <a:xfrm>
            <a:off x="5911274" y="1111481"/>
            <a:ext cx="0" cy="170683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CasellaDiTesto 82"/>
          <p:cNvSpPr txBox="1"/>
          <p:nvPr/>
        </p:nvSpPr>
        <p:spPr>
          <a:xfrm>
            <a:off x="1299241" y="6418909"/>
            <a:ext cx="9210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* Il personale (anche esterno) coinvolto rende la dichiarazione di assenza di conflitto di interessi</a:t>
            </a:r>
            <a:endParaRPr lang="it-IT" dirty="0"/>
          </a:p>
        </p:txBody>
      </p:sp>
      <p:cxnSp>
        <p:nvCxnSpPr>
          <p:cNvPr id="31" name="Connettore 2 30">
            <a:extLst>
              <a:ext uri="{FF2B5EF4-FFF2-40B4-BE49-F238E27FC236}">
                <a16:creationId xmlns:a16="http://schemas.microsoft.com/office/drawing/2014/main" id="{62EEE18C-A498-19A8-446F-46AF6D686206}"/>
              </a:ext>
            </a:extLst>
          </p:cNvPr>
          <p:cNvCxnSpPr>
            <a:cxnSpLocks/>
            <a:stCxn id="7" idx="2"/>
            <a:endCxn id="55" idx="0"/>
          </p:cNvCxnSpPr>
          <p:nvPr/>
        </p:nvCxnSpPr>
        <p:spPr>
          <a:xfrm flipH="1">
            <a:off x="9817105" y="2141284"/>
            <a:ext cx="1" cy="445864"/>
          </a:xfrm>
          <a:prstGeom prst="straightConnector1">
            <a:avLst/>
          </a:prstGeom>
          <a:ln w="28575" cmpd="sng">
            <a:solidFill>
              <a:schemeClr val="accent1">
                <a:alpha val="63740"/>
              </a:schemeClr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92552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36D9AF8D92E6D4896FA47C64897B85C" ma:contentTypeVersion="12" ma:contentTypeDescription="Creare un nuovo documento." ma:contentTypeScope="" ma:versionID="0757c3c262bd7be35fd2e4bc8177c845">
  <xsd:schema xmlns:xsd="http://www.w3.org/2001/XMLSchema" xmlns:xs="http://www.w3.org/2001/XMLSchema" xmlns:p="http://schemas.microsoft.com/office/2006/metadata/properties" xmlns:ns3="82ef69b8-65d5-47b2-8f4a-2e09ed143efe" xmlns:ns4="4a22eb92-2709-4e62-b46e-21685da4c9d3" targetNamespace="http://schemas.microsoft.com/office/2006/metadata/properties" ma:root="true" ma:fieldsID="17131384df33d9e92f2730891cf19045" ns3:_="" ns4:_="">
    <xsd:import namespace="82ef69b8-65d5-47b2-8f4a-2e09ed143efe"/>
    <xsd:import namespace="4a22eb92-2709-4e62-b46e-21685da4c9d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ef69b8-65d5-47b2-8f4a-2e09ed143e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22eb92-2709-4e62-b46e-21685da4c9d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F88B2C-A091-4243-A477-AF2D8F54D4CF}">
  <ds:schemaRefs>
    <ds:schemaRef ds:uri="http://schemas.microsoft.com/office/2006/documentManagement/types"/>
    <ds:schemaRef ds:uri="82ef69b8-65d5-47b2-8f4a-2e09ed143efe"/>
    <ds:schemaRef ds:uri="http://www.w3.org/XML/1998/namespace"/>
    <ds:schemaRef ds:uri="http://schemas.microsoft.com/office/2006/metadata/properties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4a22eb92-2709-4e62-b46e-21685da4c9d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C779D07-D256-4B19-BC8F-F3638701FA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B4590A-5C59-4E6E-A0F0-171C476A17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ef69b8-65d5-47b2-8f4a-2e09ed143efe"/>
    <ds:schemaRef ds:uri="4a22eb92-2709-4e62-b46e-21685da4c9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83</Words>
  <PresentationFormat>Widescreen</PresentationFormat>
  <Paragraphs>20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PNRR: AFFIDAMENTO DIRETTO FORNITURA DI BENI (E SERVIZI)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2023-02-02T10:01:14Z</dcterms:created>
  <dcterms:modified xsi:type="dcterms:W3CDTF">2023-02-06T15:40:34Z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0x010100B36D9AF8D92E6D4896FA47C64897B85C</vt:lpwstr>
  </property>
</Properties>
</file>