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6" r:id="rId3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9C33BB3-CF3D-E4D7-5536-4266ECADD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4DBFD7A8-CE71-1478-AF6E-3A824116A7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CA683316-9204-D987-753B-0AA71B310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205E0A98-42AF-563A-7669-80C3FF0F2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B5DFC45-7522-BFDD-595D-9B9971BDA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377520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6062C4A-9ABB-A73A-72C5-32690A227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EF6CB379-4431-EC58-460F-E61C6BF88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C3734EC4-4362-0874-A8E0-690570DAB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1089DC4-862F-1B2E-1CE1-95BC32553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AD7BF98-FD25-76D4-B346-416DB23B1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5191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A216DDF-6B04-91DC-54CA-A96BD7D2C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86893F5-E606-C800-4E46-6C8679CA7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8489D61-406A-EE7C-C8C6-D061D18C1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718F85C-B158-0028-2385-5BBC21502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331506E-AD0F-6CE2-631D-537C9A3C5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23254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DFEA14B-523B-9727-25D0-CA7EA4251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D73D676-85CF-F43B-B6EB-6EA6E856D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9077CCE1-D253-7A4F-82D1-84D9BDA6C4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2151CF7D-DF50-62E2-7449-E85E7A0AF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46BB838C-2A18-BDB2-286D-A6E844EBE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34357ACB-CE71-36BA-6DAF-E27E91562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637132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42EBA12-F69B-BE1C-E402-0C7B3EA84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F18EB396-E36D-23E4-7D3F-7FF5411C40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EC3C254B-BA9C-1E54-A4D5-654C39147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9892124D-C46C-8BA0-A183-DB17437B03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B2AC0BD6-3FB7-D57D-B2F1-48E8DF6B75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9F5E02B0-2F7E-3879-96EC-C1730762F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DD681D96-80F7-4680-6FD8-9C315B094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92CF2E0F-D6A6-2137-C7E0-4D39777B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50912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85A44B0-5F86-9BC3-6870-CCB9E0DC4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07F36FE6-0064-6660-68F2-07CC78ACF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3C60D182-D29D-62F8-65A8-D48E21E55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4915A7B3-C530-BEE6-1504-6E24E25F3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664078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2B5B1F44-CF00-D89B-85AC-0EE5DC4C6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0840B288-60F8-A537-AF2E-209F658E6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532E50A-9E9C-EC07-D9E9-C8BD7B600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28205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D97D230-F2E7-F3E7-86AF-66A88F09B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3D1B45A-8E18-8FD8-89ED-FB5F4D4CF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611AD330-512D-0656-7A24-804AE74FE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8F0A712A-BC26-2289-2C9E-0AE0A7C84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0A189E3-CC01-2F03-0B67-C7ADE6CA8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AD17AF16-B7B4-D3C7-CF88-CEC8D9E74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293913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54EDFE0-12E9-B28D-C4BF-AAF6CF834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315BB170-DB76-4DBD-E57B-F180C4AD41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 dirty="0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9D8DEA82-6902-08FD-D348-B03F36E6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2241CCE-1C7A-773E-63D1-2D65F618D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0F4AABC-977F-B9D7-EA5F-EEE2E3C28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9382A650-BE41-B787-DFD8-D4D1D05E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56508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EB68EEA-BAF3-2CF5-ABB1-F0BE283BD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B7FF43A3-4F34-639E-9090-D62DC7270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3E570E6-90A2-40C2-9DEA-BFC210329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03F6EB4-9DA6-0574-36F4-C216DD312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B635F1D-3A6E-4563-4A7F-305E1325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396689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F7AF8504-D6C0-B273-A52E-D1A31B1A59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979D53F4-EEA9-FE54-A072-D6AF8F9B13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8BD38B6B-F567-ABA0-534D-F6ED19D73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DC80B7D-15D8-77C7-CCB1-C59E11941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1FA8A4F-0A34-B9B7-44AB-6DD63D241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45119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06A1120D-1E72-32BA-730C-BA2913FAB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08CE16AF-AE0E-0A1F-A36A-0CA873E5A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99D398A-C908-8D8C-0319-D2A7F347C9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B2F44-74DF-44F4-A19F-3760DCD57966}" type="datetimeFigureOut">
              <a:rPr lang="it-IT" smtClean="0"/>
              <a:t>15/09/2023</a:t>
            </a:fld>
            <a:endParaRPr lang="it-IT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B29BB61-6821-8817-B04A-047C95B77F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CED58E1-0F0E-14D5-39E4-3B768BFA27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54899-24A1-44A9-97B8-E243E69EDDA4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158812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Immagine 7" descr="Immagine che contiene schermata, quadrato, Rettangolo, Policromia&#10;&#10;Descrizione generata automaticamente">
            <a:extLst>
              <a:ext uri="{FF2B5EF4-FFF2-40B4-BE49-F238E27FC236}">
                <a16:creationId xmlns:a16="http://schemas.microsoft.com/office/drawing/2014/main" id="{9B419549-1D9D-6640-FC4B-1F0FDC1E7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37" y="3063417"/>
            <a:ext cx="2678916" cy="2566626"/>
          </a:xfrm>
          <a:prstGeom prst="rect">
            <a:avLst/>
          </a:prstGeom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CD278E3F-6EA1-E85F-9478-D6ED6F3DCF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" t="14700" r="-40" b="35337"/>
          <a:stretch/>
        </p:blipFill>
        <p:spPr>
          <a:xfrm>
            <a:off x="-3048" y="5914180"/>
            <a:ext cx="12192000" cy="943820"/>
          </a:xfrm>
          <a:prstGeom prst="rect">
            <a:avLst/>
          </a:prstGeom>
        </p:spPr>
      </p:pic>
      <p:pic>
        <p:nvPicPr>
          <p:cNvPr id="24" name="Immagine 23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5B1FC0BE-7F4B-CAFC-6077-0399F9895D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324" y="6068528"/>
            <a:ext cx="2084505" cy="635123"/>
          </a:xfrm>
          <a:prstGeom prst="rect">
            <a:avLst/>
          </a:prstGeom>
        </p:spPr>
      </p:pic>
      <p:pic>
        <p:nvPicPr>
          <p:cNvPr id="17" name="Picture 21" descr="https://nffa-di.it/wp-content/uploads/2023/01/nffa-di.png">
            <a:extLst>
              <a:ext uri="{FF2B5EF4-FFF2-40B4-BE49-F238E27FC236}">
                <a16:creationId xmlns:a16="http://schemas.microsoft.com/office/drawing/2014/main" id="{C74FFF4F-B637-5D50-24FF-A85788D4C93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" t="3639" r="967" b="27231"/>
          <a:stretch/>
        </p:blipFill>
        <p:spPr bwMode="auto">
          <a:xfrm>
            <a:off x="390855" y="424614"/>
            <a:ext cx="4648110" cy="99997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A809FB3F-0E60-A761-8D8A-9D6879962055}"/>
              </a:ext>
            </a:extLst>
          </p:cNvPr>
          <p:cNvSpPr txBox="1"/>
          <p:nvPr/>
        </p:nvSpPr>
        <p:spPr>
          <a:xfrm>
            <a:off x="5872480" y="1078463"/>
            <a:ext cx="5974529" cy="4372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772211">
              <a:spcAft>
                <a:spcPts val="500"/>
              </a:spcAft>
            </a:pPr>
            <a:r>
              <a:rPr lang="en-GB" sz="2400" dirty="0">
                <a:solidFill>
                  <a:prstClr val="black"/>
                </a:solidFill>
                <a:latin typeface="Franklin Gothic Demi Cond" panose="020B0706030402020204" pitchFamily="34" charset="0"/>
              </a:rPr>
              <a:t>Objectives</a:t>
            </a:r>
          </a:p>
          <a:p>
            <a:pPr marL="193053" indent="-193053" defTabSz="772211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Integrating in a single distributed infrastructure national </a:t>
            </a:r>
            <a:r>
              <a:rPr lang="en-GB" sz="1600" dirty="0" err="1"/>
              <a:t>nanofoundry</a:t>
            </a:r>
            <a:r>
              <a:rPr lang="en-GB" sz="1600" dirty="0"/>
              <a:t> laboratories and light sources facilities for the fine analysis of matter.</a:t>
            </a:r>
            <a:endParaRPr lang="en-GB" sz="1600" dirty="0">
              <a:solidFill>
                <a:prstClr val="black"/>
              </a:solidFill>
            </a:endParaRPr>
          </a:p>
          <a:p>
            <a:pPr marL="193053" lvl="0" indent="-193053" defTabSz="772211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Closing the gap among researchers from different nanoscience domains, and between application-oriented developments and methods for fine characterization and analysis.</a:t>
            </a:r>
          </a:p>
          <a:p>
            <a:pPr marL="193053" lvl="0" indent="-193053" defTabSz="772211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Creating a unique open access research environment for projects by academic researchers or application-oriented technology developers, with fully digitalised user access procedures.</a:t>
            </a:r>
            <a:endParaRPr lang="it-IT" sz="1600" dirty="0">
              <a:solidFill>
                <a:prstClr val="black"/>
              </a:solidFill>
            </a:endParaRPr>
          </a:p>
          <a:p>
            <a:pPr marL="193053" lvl="0" indent="-193053" defTabSz="772211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Creating an overarching research data management system through the application of the FAIR-by-design technology on all experimental and computational resources.</a:t>
            </a:r>
            <a:endParaRPr lang="it-IT" sz="1600" dirty="0">
              <a:solidFill>
                <a:prstClr val="black"/>
              </a:solidFill>
            </a:endParaRPr>
          </a:p>
          <a:p>
            <a:pPr marL="193053" lvl="0" indent="-193053" defTabSz="772211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it-IT" sz="1600" dirty="0">
                <a:solidFill>
                  <a:prstClr val="black"/>
                </a:solidFill>
              </a:rPr>
              <a:t>Upgrading the </a:t>
            </a:r>
            <a:r>
              <a:rPr lang="en-GB" sz="1600" dirty="0">
                <a:solidFill>
                  <a:prstClr val="black"/>
                </a:solidFill>
              </a:rPr>
              <a:t>offer</a:t>
            </a:r>
            <a:r>
              <a:rPr lang="it-IT" sz="1600" dirty="0">
                <a:solidFill>
                  <a:prstClr val="black"/>
                </a:solidFill>
              </a:rPr>
              <a:t> to users - </a:t>
            </a:r>
            <a:r>
              <a:rPr lang="en-GB" sz="1600" dirty="0">
                <a:solidFill>
                  <a:prstClr val="black"/>
                </a:solidFill>
              </a:rPr>
              <a:t>experimental</a:t>
            </a:r>
            <a:r>
              <a:rPr lang="it-IT" sz="1600" dirty="0">
                <a:solidFill>
                  <a:prstClr val="black"/>
                </a:solidFill>
              </a:rPr>
              <a:t> </a:t>
            </a:r>
            <a:r>
              <a:rPr lang="en-GB" sz="1600" dirty="0">
                <a:solidFill>
                  <a:prstClr val="black"/>
                </a:solidFill>
              </a:rPr>
              <a:t>methods</a:t>
            </a:r>
            <a:r>
              <a:rPr lang="it-IT" sz="1600" dirty="0">
                <a:solidFill>
                  <a:prstClr val="black"/>
                </a:solidFill>
              </a:rPr>
              <a:t> and </a:t>
            </a:r>
            <a:r>
              <a:rPr lang="en-GB" sz="1600" dirty="0">
                <a:solidFill>
                  <a:prstClr val="black"/>
                </a:solidFill>
              </a:rPr>
              <a:t>numerical simulation - for basic research, material architecture and device design.</a:t>
            </a:r>
          </a:p>
        </p:txBody>
      </p:sp>
      <p:sp>
        <p:nvSpPr>
          <p:cNvPr id="35" name="Segnaposto contenuto 2">
            <a:extLst>
              <a:ext uri="{FF2B5EF4-FFF2-40B4-BE49-F238E27FC236}">
                <a16:creationId xmlns:a16="http://schemas.microsoft.com/office/drawing/2014/main" id="{9E75E3C5-B3A8-BAC6-17EB-44CF8DC3D467}"/>
              </a:ext>
            </a:extLst>
          </p:cNvPr>
          <p:cNvSpPr txBox="1">
            <a:spLocks/>
          </p:cNvSpPr>
          <p:nvPr/>
        </p:nvSpPr>
        <p:spPr>
          <a:xfrm>
            <a:off x="390855" y="1830566"/>
            <a:ext cx="4782761" cy="943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>
                <a:latin typeface="Franklin Gothic Demi Cond" panose="020B0706030402020204" pitchFamily="34" charset="0"/>
              </a:rPr>
              <a:t>The NFFA upgrade proposal for a Full-Spectrum Italian Research Infrastructure for nanoscience and nanotechnology (PNRR founded)</a:t>
            </a:r>
            <a:endParaRPr lang="it-IT" sz="2000" dirty="0">
              <a:latin typeface="Franklin Gothic Demi Cond" panose="020B07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5039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CD278E3F-6EA1-E85F-9478-D6ED6F3DCF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" t="14700" r="-40" b="35337"/>
          <a:stretch/>
        </p:blipFill>
        <p:spPr>
          <a:xfrm>
            <a:off x="-3048" y="5914180"/>
            <a:ext cx="12192000" cy="943820"/>
          </a:xfrm>
          <a:prstGeom prst="rect">
            <a:avLst/>
          </a:prstGeom>
        </p:spPr>
      </p:pic>
      <p:pic>
        <p:nvPicPr>
          <p:cNvPr id="24" name="Immagine 23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5B1FC0BE-7F4B-CAFC-6077-0399F9895D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324" y="6068528"/>
            <a:ext cx="2084505" cy="635123"/>
          </a:xfrm>
          <a:prstGeom prst="rect">
            <a:avLst/>
          </a:prstGeom>
        </p:spPr>
      </p:pic>
      <p:pic>
        <p:nvPicPr>
          <p:cNvPr id="17" name="Picture 21" descr="https://nffa-di.it/wp-content/uploads/2023/01/nffa-di.png">
            <a:extLst>
              <a:ext uri="{FF2B5EF4-FFF2-40B4-BE49-F238E27FC236}">
                <a16:creationId xmlns:a16="http://schemas.microsoft.com/office/drawing/2014/main" id="{C74FFF4F-B637-5D50-24FF-A85788D4C93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" t="3639" r="967" b="27231"/>
          <a:stretch/>
        </p:blipFill>
        <p:spPr bwMode="auto">
          <a:xfrm>
            <a:off x="390855" y="424614"/>
            <a:ext cx="3864429" cy="83137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C8AD246B-F7E9-9821-C9AD-B77CC2711660}"/>
              </a:ext>
            </a:extLst>
          </p:cNvPr>
          <p:cNvSpPr txBox="1"/>
          <p:nvPr/>
        </p:nvSpPr>
        <p:spPr>
          <a:xfrm>
            <a:off x="5920681" y="320394"/>
            <a:ext cx="4551739" cy="3255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500"/>
              </a:spcAft>
            </a:pPr>
            <a:r>
              <a:rPr lang="it-IT" sz="2400" dirty="0">
                <a:latin typeface="Franklin Gothic Demi Cond" panose="020B0706030402020204" pitchFamily="34" charset="0"/>
                <a:ea typeface="Source Sans Pro SemiBold" panose="020B0603030403020204" pitchFamily="34" charset="0"/>
                <a:cs typeface="Open Sans SemiBold" panose="020B0706030804020204" pitchFamily="34" charset="0"/>
              </a:rPr>
              <a:t>Partners and </a:t>
            </a:r>
            <a:r>
              <a:rPr lang="en-GB" sz="2400" dirty="0">
                <a:latin typeface="Franklin Gothic Demi Cond" panose="020B0706030402020204" pitchFamily="34" charset="0"/>
                <a:ea typeface="Source Sans Pro SemiBold" panose="020B0603030403020204" pitchFamily="34" charset="0"/>
                <a:cs typeface="Open Sans SemiBold" panose="020B0706030804020204" pitchFamily="34" charset="0"/>
              </a:rPr>
              <a:t>Operational</a:t>
            </a:r>
            <a:r>
              <a:rPr lang="it-IT" sz="2400" dirty="0">
                <a:latin typeface="Franklin Gothic Demi Cond" panose="020B0706030402020204" pitchFamily="34" charset="0"/>
                <a:ea typeface="Source Sans Pro SemiBold" panose="020B0603030403020204" pitchFamily="34" charset="0"/>
                <a:cs typeface="Open Sans SemiBold" panose="020B0706030804020204" pitchFamily="34" charset="0"/>
              </a:rPr>
              <a:t> </a:t>
            </a:r>
            <a:r>
              <a:rPr lang="en-GB" sz="2400" dirty="0">
                <a:latin typeface="Franklin Gothic Demi Cond" panose="020B0706030402020204" pitchFamily="34" charset="0"/>
                <a:ea typeface="Source Sans Pro SemiBold" panose="020B0603030403020204" pitchFamily="34" charset="0"/>
                <a:cs typeface="Open Sans SemiBold" panose="020B0706030804020204" pitchFamily="34" charset="0"/>
              </a:rPr>
              <a:t>Units</a:t>
            </a:r>
            <a:endParaRPr lang="en-GB" sz="2400" dirty="0"/>
          </a:p>
          <a:p>
            <a:r>
              <a:rPr lang="it-IT" b="1" dirty="0"/>
              <a:t>CNR CONSIGLIO NAZIONALE DELLE RICERCHE</a:t>
            </a:r>
          </a:p>
          <a:p>
            <a:r>
              <a:rPr lang="it-IT" sz="1600" dirty="0"/>
              <a:t>CNR-IOM (Trieste) - </a:t>
            </a:r>
            <a:r>
              <a:rPr lang="it-IT" sz="16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Coordinator</a:t>
            </a:r>
          </a:p>
          <a:p>
            <a:r>
              <a:rPr lang="it-IT" sz="1600" dirty="0"/>
              <a:t>CNR-IFN (Milano and Trento)</a:t>
            </a:r>
          </a:p>
          <a:p>
            <a:r>
              <a:rPr lang="it-IT" sz="1600" dirty="0"/>
              <a:t>CNR-IMM (Bologna and Catania)</a:t>
            </a:r>
          </a:p>
          <a:p>
            <a:r>
              <a:rPr lang="it-IT" sz="1600" dirty="0"/>
              <a:t>CNR-ISM (Roma)</a:t>
            </a:r>
          </a:p>
          <a:p>
            <a:r>
              <a:rPr lang="it-IT" sz="1600" dirty="0"/>
              <a:t>CNR-NANOTEC (Lecce)</a:t>
            </a:r>
          </a:p>
          <a:p>
            <a:pPr>
              <a:spcAft>
                <a:spcPts val="300"/>
              </a:spcAft>
            </a:pPr>
            <a:r>
              <a:rPr lang="it-IT" sz="1600" dirty="0"/>
              <a:t>CNR-SPIN (Napoli)</a:t>
            </a:r>
          </a:p>
          <a:p>
            <a:pPr>
              <a:spcAft>
                <a:spcPts val="300"/>
              </a:spcAft>
            </a:pPr>
            <a:r>
              <a:rPr lang="it-IT" b="1" dirty="0"/>
              <a:t>AREA SCIENCE PARK (Trieste)</a:t>
            </a:r>
          </a:p>
          <a:p>
            <a:pPr>
              <a:spcAft>
                <a:spcPts val="300"/>
              </a:spcAft>
            </a:pPr>
            <a:r>
              <a:rPr lang="it-IT" b="1" dirty="0"/>
              <a:t>POLIFAB - POLITECNICO DI MILANO</a:t>
            </a:r>
          </a:p>
          <a:p>
            <a:r>
              <a:rPr lang="it-IT" b="1" dirty="0"/>
              <a:t>UNIVERSITÀ DEGLI STUDI DI MILANO</a:t>
            </a:r>
          </a:p>
        </p:txBody>
      </p:sp>
      <p:pic>
        <p:nvPicPr>
          <p:cNvPr id="3" name="Immagine 2" descr="Immagine che contiene cerchio, schermata, Elementi grafici&#10;&#10;Descrizione generata automaticamente">
            <a:extLst>
              <a:ext uri="{FF2B5EF4-FFF2-40B4-BE49-F238E27FC236}">
                <a16:creationId xmlns:a16="http://schemas.microsoft.com/office/drawing/2014/main" id="{2BBA072C-62D6-F386-3D04-627FBCE521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66" y="2350803"/>
            <a:ext cx="6689392" cy="3669730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493E40E2-CE47-F12C-D917-0414859A5E4F}"/>
              </a:ext>
            </a:extLst>
          </p:cNvPr>
          <p:cNvSpPr txBox="1"/>
          <p:nvPr/>
        </p:nvSpPr>
        <p:spPr>
          <a:xfrm>
            <a:off x="954587" y="1834053"/>
            <a:ext cx="60978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latin typeface="Franklin Gothic Demi Cond" panose="020B0706030402020204" pitchFamily="34" charset="0"/>
              </a:rPr>
              <a:t>Project structure</a:t>
            </a:r>
            <a:endParaRPr lang="it-IT" sz="2400" dirty="0">
              <a:latin typeface="Franklin Gothic Demi Cond" panose="020B0706030402020204" pitchFamily="34" charset="0"/>
            </a:endParaRPr>
          </a:p>
        </p:txBody>
      </p:sp>
      <p:pic>
        <p:nvPicPr>
          <p:cNvPr id="4" name="Immagine 3" descr="Immagine che contiene schermata, oscurità, nero&#10;&#10;Descrizione generata automaticamente">
            <a:extLst>
              <a:ext uri="{FF2B5EF4-FFF2-40B4-BE49-F238E27FC236}">
                <a16:creationId xmlns:a16="http://schemas.microsoft.com/office/drawing/2014/main" id="{70385AC3-4BD2-287D-480D-772AD08717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9125" y="1153629"/>
            <a:ext cx="3186588" cy="4507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2206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Franklin Gothic Demi Cond</vt:lpstr>
      <vt:lpstr>Tema di Office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Irene Modolo</dc:creator>
  <cp:lastModifiedBy>Irene Modolo</cp:lastModifiedBy>
  <cp:revision>14</cp:revision>
  <dcterms:created xsi:type="dcterms:W3CDTF">2023-09-11T17:15:18Z</dcterms:created>
  <dcterms:modified xsi:type="dcterms:W3CDTF">2023-09-15T17:16:54Z</dcterms:modified>
</cp:coreProperties>
</file>