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6"/>
  </p:notesMasterIdLst>
  <p:sldIdLst>
    <p:sldId id="256" r:id="rId5"/>
  </p:sldIdLst>
  <p:sldSz cx="10439400" cy="43200638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8" userDrawn="1">
          <p15:clr>
            <a:srgbClr val="A4A3A4"/>
          </p15:clr>
        </p15:guide>
        <p15:guide id="2" pos="33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81" autoAdjust="0"/>
    <p:restoredTop sz="96433" autoAdjust="0"/>
  </p:normalViewPr>
  <p:slideViewPr>
    <p:cSldViewPr snapToGrid="0" snapToObjects="1">
      <p:cViewPr>
        <p:scale>
          <a:sx n="100" d="100"/>
          <a:sy n="100" d="100"/>
        </p:scale>
        <p:origin x="1992" y="-2088"/>
      </p:cViewPr>
      <p:guideLst>
        <p:guide orient="horz" pos="13608"/>
        <p:guide pos="33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AA30C-19A6-9040-8BCB-87AC85A85F48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55938" y="1143000"/>
            <a:ext cx="746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8A4C0-17DF-2A4E-89EE-BA17EBA32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7909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55938" y="1143000"/>
            <a:ext cx="746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48A4C0-17DF-2A4E-89EE-BA17EBA3252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600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955" y="7070108"/>
            <a:ext cx="8873490" cy="15040222"/>
          </a:xfrm>
        </p:spPr>
        <p:txBody>
          <a:bodyPr anchor="b"/>
          <a:lstStyle>
            <a:lvl1pPr algn="ctr">
              <a:defRPr sz="685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4925" y="22690338"/>
            <a:ext cx="7829550" cy="10430151"/>
          </a:xfrm>
        </p:spPr>
        <p:txBody>
          <a:bodyPr/>
          <a:lstStyle>
            <a:lvl1pPr marL="0" indent="0" algn="ctr">
              <a:buNone/>
              <a:defRPr sz="2740"/>
            </a:lvl1pPr>
            <a:lvl2pPr marL="521985" indent="0" algn="ctr">
              <a:buNone/>
              <a:defRPr sz="2283"/>
            </a:lvl2pPr>
            <a:lvl3pPr marL="1043970" indent="0" algn="ctr">
              <a:buNone/>
              <a:defRPr sz="2055"/>
            </a:lvl3pPr>
            <a:lvl4pPr marL="1565956" indent="0" algn="ctr">
              <a:buNone/>
              <a:defRPr sz="1827"/>
            </a:lvl4pPr>
            <a:lvl5pPr marL="2087941" indent="0" algn="ctr">
              <a:buNone/>
              <a:defRPr sz="1827"/>
            </a:lvl5pPr>
            <a:lvl6pPr marL="2609926" indent="0" algn="ctr">
              <a:buNone/>
              <a:defRPr sz="1827"/>
            </a:lvl6pPr>
            <a:lvl7pPr marL="3131911" indent="0" algn="ctr">
              <a:buNone/>
              <a:defRPr sz="1827"/>
            </a:lvl7pPr>
            <a:lvl8pPr marL="3653897" indent="0" algn="ctr">
              <a:buNone/>
              <a:defRPr sz="1827"/>
            </a:lvl8pPr>
            <a:lvl9pPr marL="4175882" indent="0" algn="ctr">
              <a:buNone/>
              <a:defRPr sz="1827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03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1939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0696" y="2300034"/>
            <a:ext cx="2250996" cy="36610544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7710" y="2300034"/>
            <a:ext cx="6622494" cy="36610544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969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3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272" y="10770172"/>
            <a:ext cx="9003983" cy="17970262"/>
          </a:xfrm>
        </p:spPr>
        <p:txBody>
          <a:bodyPr anchor="b"/>
          <a:lstStyle>
            <a:lvl1pPr>
              <a:defRPr sz="685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272" y="28910440"/>
            <a:ext cx="9003983" cy="9450136"/>
          </a:xfrm>
        </p:spPr>
        <p:txBody>
          <a:bodyPr/>
          <a:lstStyle>
            <a:lvl1pPr marL="0" indent="0">
              <a:buNone/>
              <a:defRPr sz="2740">
                <a:solidFill>
                  <a:schemeClr val="tx1"/>
                </a:solidFill>
              </a:defRPr>
            </a:lvl1pPr>
            <a:lvl2pPr marL="521985" indent="0">
              <a:buNone/>
              <a:defRPr sz="2283">
                <a:solidFill>
                  <a:schemeClr val="tx1">
                    <a:tint val="75000"/>
                  </a:schemeClr>
                </a:solidFill>
              </a:defRPr>
            </a:lvl2pPr>
            <a:lvl3pPr marL="1043970" indent="0">
              <a:buNone/>
              <a:defRPr sz="2055">
                <a:solidFill>
                  <a:schemeClr val="tx1">
                    <a:tint val="75000"/>
                  </a:schemeClr>
                </a:solidFill>
              </a:defRPr>
            </a:lvl3pPr>
            <a:lvl4pPr marL="1565956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4pPr>
            <a:lvl5pPr marL="2087941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5pPr>
            <a:lvl6pPr marL="2609926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6pPr>
            <a:lvl7pPr marL="3131911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7pPr>
            <a:lvl8pPr marL="3653897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8pPr>
            <a:lvl9pPr marL="4175882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4094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709" y="11500170"/>
            <a:ext cx="4436745" cy="2741040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4946" y="11500170"/>
            <a:ext cx="4436745" cy="2741040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5299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8" y="2300044"/>
            <a:ext cx="9003983" cy="8350126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70" y="10590160"/>
            <a:ext cx="4416355" cy="5190073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0" y="15780233"/>
            <a:ext cx="4416355" cy="23210346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4947" y="10590160"/>
            <a:ext cx="4438105" cy="5190073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947" y="15780233"/>
            <a:ext cx="4438105" cy="23210346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5329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813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7795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2880042"/>
            <a:ext cx="3366978" cy="10080149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105" y="6220102"/>
            <a:ext cx="5284946" cy="30700453"/>
          </a:xfrm>
        </p:spPr>
        <p:txBody>
          <a:bodyPr/>
          <a:lstStyle>
            <a:lvl1pPr>
              <a:defRPr sz="3653"/>
            </a:lvl1pPr>
            <a:lvl2pPr>
              <a:defRPr sz="3197"/>
            </a:lvl2pPr>
            <a:lvl3pPr>
              <a:defRPr sz="2740"/>
            </a:lvl3pPr>
            <a:lvl4pPr>
              <a:defRPr sz="2283"/>
            </a:lvl4pPr>
            <a:lvl5pPr>
              <a:defRPr sz="2283"/>
            </a:lvl5pPr>
            <a:lvl6pPr>
              <a:defRPr sz="2283"/>
            </a:lvl6pPr>
            <a:lvl7pPr>
              <a:defRPr sz="2283"/>
            </a:lvl7pPr>
            <a:lvl8pPr>
              <a:defRPr sz="2283"/>
            </a:lvl8pPr>
            <a:lvl9pPr>
              <a:defRPr sz="2283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12960191"/>
            <a:ext cx="3366978" cy="24010358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2880042"/>
            <a:ext cx="3366978" cy="10080149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38105" y="6220102"/>
            <a:ext cx="5284946" cy="30700453"/>
          </a:xfrm>
        </p:spPr>
        <p:txBody>
          <a:bodyPr anchor="t"/>
          <a:lstStyle>
            <a:lvl1pPr marL="0" indent="0">
              <a:buNone/>
              <a:defRPr sz="3653"/>
            </a:lvl1pPr>
            <a:lvl2pPr marL="521985" indent="0">
              <a:buNone/>
              <a:defRPr sz="3197"/>
            </a:lvl2pPr>
            <a:lvl3pPr marL="1043970" indent="0">
              <a:buNone/>
              <a:defRPr sz="2740"/>
            </a:lvl3pPr>
            <a:lvl4pPr marL="1565956" indent="0">
              <a:buNone/>
              <a:defRPr sz="2283"/>
            </a:lvl4pPr>
            <a:lvl5pPr marL="2087941" indent="0">
              <a:buNone/>
              <a:defRPr sz="2283"/>
            </a:lvl5pPr>
            <a:lvl6pPr marL="2609926" indent="0">
              <a:buNone/>
              <a:defRPr sz="2283"/>
            </a:lvl6pPr>
            <a:lvl7pPr marL="3131911" indent="0">
              <a:buNone/>
              <a:defRPr sz="2283"/>
            </a:lvl7pPr>
            <a:lvl8pPr marL="3653897" indent="0">
              <a:buNone/>
              <a:defRPr sz="2283"/>
            </a:lvl8pPr>
            <a:lvl9pPr marL="4175882" indent="0">
              <a:buNone/>
              <a:defRPr sz="2283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12960191"/>
            <a:ext cx="3366978" cy="24010358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1271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7709" y="2300044"/>
            <a:ext cx="9003983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709" y="11500170"/>
            <a:ext cx="9003983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709" y="40040601"/>
            <a:ext cx="2348865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8051" y="40040601"/>
            <a:ext cx="352329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826" y="40040601"/>
            <a:ext cx="2348865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2232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43970" rtl="0" eaLnBrk="1" latinLnBrk="0" hangingPunct="1">
        <a:lnSpc>
          <a:spcPct val="90000"/>
        </a:lnSpc>
        <a:spcBef>
          <a:spcPct val="0"/>
        </a:spcBef>
        <a:buNone/>
        <a:defRPr sz="50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993" indent="-260993" algn="l" defTabSz="1043970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1pPr>
      <a:lvl2pPr marL="78297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04963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283" kern="1200">
          <a:solidFill>
            <a:schemeClr val="tx1"/>
          </a:solidFill>
          <a:latin typeface="+mn-lt"/>
          <a:ea typeface="+mn-ea"/>
          <a:cs typeface="+mn-cs"/>
        </a:defRPr>
      </a:lvl3pPr>
      <a:lvl4pPr marL="182694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34893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87091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39290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91488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436875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1pPr>
      <a:lvl2pPr marL="521985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104397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3pPr>
      <a:lvl4pPr marL="156595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08794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60992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13191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653897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175882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rocess 48">
            <a:extLst>
              <a:ext uri="{FF2B5EF4-FFF2-40B4-BE49-F238E27FC236}">
                <a16:creationId xmlns:a16="http://schemas.microsoft.com/office/drawing/2014/main" id="{45BF4ACF-F152-BD40-8B7E-559A44BA22EB}"/>
              </a:ext>
            </a:extLst>
          </p:cNvPr>
          <p:cNvSpPr/>
          <p:nvPr/>
        </p:nvSpPr>
        <p:spPr>
          <a:xfrm>
            <a:off x="5060804" y="4297224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Acquisizione CIG della </a:t>
            </a:r>
            <a:r>
              <a:rPr lang="it-IT" sz="1200" dirty="0" smtClean="0"/>
              <a:t>procedura</a:t>
            </a:r>
            <a:endParaRPr lang="it-IT" sz="1200" dirty="0"/>
          </a:p>
        </p:txBody>
      </p:sp>
      <p:sp>
        <p:nvSpPr>
          <p:cNvPr id="92" name="Process 91">
            <a:extLst>
              <a:ext uri="{FF2B5EF4-FFF2-40B4-BE49-F238E27FC236}">
                <a16:creationId xmlns:a16="http://schemas.microsoft.com/office/drawing/2014/main" id="{87625FC4-F6A6-B24A-94A6-45AA70AC9378}"/>
              </a:ext>
            </a:extLst>
          </p:cNvPr>
          <p:cNvSpPr/>
          <p:nvPr/>
        </p:nvSpPr>
        <p:spPr>
          <a:xfrm>
            <a:off x="5067219" y="8499028"/>
            <a:ext cx="1800001" cy="1447457"/>
          </a:xfrm>
          <a:prstGeom prst="flowChart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Avvio della procedura </a:t>
            </a:r>
            <a:r>
              <a:rPr lang="it-IT" sz="1200" dirty="0" smtClean="0"/>
              <a:t>su </a:t>
            </a:r>
            <a:endParaRPr lang="it-IT" sz="1200" dirty="0" smtClean="0"/>
          </a:p>
          <a:p>
            <a:pPr algn="ctr"/>
            <a:r>
              <a:rPr lang="it-IT" sz="1200" dirty="0" smtClean="0"/>
              <a:t>MEPA </a:t>
            </a:r>
            <a:r>
              <a:rPr lang="it-IT" sz="1200" dirty="0" smtClean="0"/>
              <a:t>e perfezionamento </a:t>
            </a:r>
            <a:r>
              <a:rPr lang="it-IT" sz="1200" dirty="0" smtClean="0"/>
              <a:t>CIG ??</a:t>
            </a:r>
            <a:endParaRPr lang="it-IT" sz="1200" dirty="0"/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B44EC4CF-CD24-354B-8718-43C27FFA2C77}"/>
              </a:ext>
            </a:extLst>
          </p:cNvPr>
          <p:cNvCxnSpPr>
            <a:stCxn id="45" idx="2"/>
            <a:endCxn id="92" idx="0"/>
          </p:cNvCxnSpPr>
          <p:nvPr/>
        </p:nvCxnSpPr>
        <p:spPr>
          <a:xfrm>
            <a:off x="5960804" y="7430232"/>
            <a:ext cx="6416" cy="1068796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Process 148">
            <a:extLst>
              <a:ext uri="{FF2B5EF4-FFF2-40B4-BE49-F238E27FC236}">
                <a16:creationId xmlns:a16="http://schemas.microsoft.com/office/drawing/2014/main" id="{33D4B4A0-03E9-0E4C-8A33-D8B8CDE118CB}"/>
              </a:ext>
            </a:extLst>
          </p:cNvPr>
          <p:cNvSpPr/>
          <p:nvPr/>
        </p:nvSpPr>
        <p:spPr>
          <a:xfrm>
            <a:off x="5067220" y="10490970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Monitoraggio della procedura</a:t>
            </a:r>
          </a:p>
        </p:txBody>
      </p:sp>
      <p:sp>
        <p:nvSpPr>
          <p:cNvPr id="159" name="Snip Diagonal Corner Rectangle 158">
            <a:extLst>
              <a:ext uri="{FF2B5EF4-FFF2-40B4-BE49-F238E27FC236}">
                <a16:creationId xmlns:a16="http://schemas.microsoft.com/office/drawing/2014/main" id="{AAD1BEAC-3CCD-A343-B664-879572366619}"/>
              </a:ext>
            </a:extLst>
          </p:cNvPr>
          <p:cNvSpPr/>
          <p:nvPr/>
        </p:nvSpPr>
        <p:spPr>
          <a:xfrm>
            <a:off x="8060602" y="11262636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Scadenza termine presentazione offerte</a:t>
            </a: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4DAE061E-5901-B14B-AF73-B2703A8DA065}"/>
              </a:ext>
            </a:extLst>
          </p:cNvPr>
          <p:cNvCxnSpPr>
            <a:cxnSpLocks/>
          </p:cNvCxnSpPr>
          <p:nvPr/>
        </p:nvCxnSpPr>
        <p:spPr>
          <a:xfrm>
            <a:off x="433138" y="2086206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9A9E31C4-4F62-AB41-BD5D-EFFBD0F8E1A3}"/>
              </a:ext>
            </a:extLst>
          </p:cNvPr>
          <p:cNvCxnSpPr>
            <a:cxnSpLocks/>
            <a:endCxn id="159" idx="2"/>
          </p:cNvCxnSpPr>
          <p:nvPr/>
        </p:nvCxnSpPr>
        <p:spPr>
          <a:xfrm>
            <a:off x="433138" y="11622636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Snip Diagonal Corner Rectangle 171">
            <a:extLst>
              <a:ext uri="{FF2B5EF4-FFF2-40B4-BE49-F238E27FC236}">
                <a16:creationId xmlns:a16="http://schemas.microsoft.com/office/drawing/2014/main" id="{915E3007-B3A2-934A-8EB9-DDE841D63B9E}"/>
              </a:ext>
            </a:extLst>
          </p:cNvPr>
          <p:cNvSpPr/>
          <p:nvPr/>
        </p:nvSpPr>
        <p:spPr>
          <a:xfrm>
            <a:off x="8084333" y="1718748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Termine fase di predisposizione</a:t>
            </a:r>
          </a:p>
        </p:txBody>
      </p:sp>
      <p:cxnSp>
        <p:nvCxnSpPr>
          <p:cNvPr id="113" name="Straight Connector 162">
            <a:extLst>
              <a:ext uri="{FF2B5EF4-FFF2-40B4-BE49-F238E27FC236}">
                <a16:creationId xmlns:a16="http://schemas.microsoft.com/office/drawing/2014/main" id="{4DAE061E-5901-B14B-AF73-B2703A8DA065}"/>
              </a:ext>
            </a:extLst>
          </p:cNvPr>
          <p:cNvCxnSpPr>
            <a:cxnSpLocks/>
          </p:cNvCxnSpPr>
          <p:nvPr/>
        </p:nvCxnSpPr>
        <p:spPr>
          <a:xfrm>
            <a:off x="396127" y="7945739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Snip Diagonal Corner Rectangle 171">
            <a:extLst>
              <a:ext uri="{FF2B5EF4-FFF2-40B4-BE49-F238E27FC236}">
                <a16:creationId xmlns:a16="http://schemas.microsoft.com/office/drawing/2014/main" id="{915E3007-B3A2-934A-8EB9-DDE841D63B9E}"/>
              </a:ext>
            </a:extLst>
          </p:cNvPr>
          <p:cNvSpPr/>
          <p:nvPr/>
        </p:nvSpPr>
        <p:spPr>
          <a:xfrm>
            <a:off x="8061815" y="7621494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Avvio della procedura</a:t>
            </a:r>
          </a:p>
        </p:txBody>
      </p:sp>
      <p:sp>
        <p:nvSpPr>
          <p:cNvPr id="235" name="Goccia 234"/>
          <p:cNvSpPr/>
          <p:nvPr/>
        </p:nvSpPr>
        <p:spPr>
          <a:xfrm>
            <a:off x="4107183" y="16064297"/>
            <a:ext cx="1440000" cy="7200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RUP e/o Supporto RUP</a:t>
            </a:r>
            <a:endParaRPr lang="it-IT" sz="1200" dirty="0"/>
          </a:p>
        </p:txBody>
      </p:sp>
      <p:sp>
        <p:nvSpPr>
          <p:cNvPr id="242" name="Goccia 241"/>
          <p:cNvSpPr/>
          <p:nvPr/>
        </p:nvSpPr>
        <p:spPr>
          <a:xfrm>
            <a:off x="5187183" y="16055253"/>
            <a:ext cx="1440000" cy="720000"/>
          </a:xfrm>
          <a:prstGeom prst="teardrop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/>
              <a:t>Direttore</a:t>
            </a:r>
          </a:p>
        </p:txBody>
      </p:sp>
      <p:sp>
        <p:nvSpPr>
          <p:cNvPr id="272" name="Process 38">
            <a:extLst>
              <a:ext uri="{FF2B5EF4-FFF2-40B4-BE49-F238E27FC236}">
                <a16:creationId xmlns:a16="http://schemas.microsoft.com/office/drawing/2014/main" id="{C5F939B8-2ECB-E242-8115-E33F28404001}"/>
              </a:ext>
            </a:extLst>
          </p:cNvPr>
          <p:cNvSpPr/>
          <p:nvPr/>
        </p:nvSpPr>
        <p:spPr>
          <a:xfrm>
            <a:off x="5060804" y="2433081"/>
            <a:ext cx="1800000" cy="139717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/>
              <a:t>Redazione della decisione di contrattare con approvazione allegati</a:t>
            </a:r>
            <a:endParaRPr lang="it-IT" sz="1200" dirty="0"/>
          </a:p>
        </p:txBody>
      </p:sp>
      <p:sp>
        <p:nvSpPr>
          <p:cNvPr id="59" name="Process 38">
            <a:extLst>
              <a:ext uri="{FF2B5EF4-FFF2-40B4-BE49-F238E27FC236}">
                <a16:creationId xmlns:a16="http://schemas.microsoft.com/office/drawing/2014/main" id="{C5F939B8-2ECB-E242-8115-E33F28404001}"/>
              </a:ext>
            </a:extLst>
          </p:cNvPr>
          <p:cNvSpPr/>
          <p:nvPr/>
        </p:nvSpPr>
        <p:spPr>
          <a:xfrm>
            <a:off x="8084333" y="3110253"/>
            <a:ext cx="1800000" cy="72000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>
                <a:solidFill>
                  <a:srgbClr val="FF0000"/>
                </a:solidFill>
              </a:rPr>
              <a:t>Redazione delle dichiarazioni di assenza di conflitto di interessi (RUP, supporto al RUP)</a:t>
            </a:r>
            <a:endParaRPr lang="it-IT" sz="1200" dirty="0">
              <a:solidFill>
                <a:srgbClr val="FF0000"/>
              </a:solidFill>
            </a:endParaRPr>
          </a:p>
        </p:txBody>
      </p:sp>
      <p:cxnSp>
        <p:nvCxnSpPr>
          <p:cNvPr id="67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272" idx="3"/>
            <a:endCxn id="59" idx="1"/>
          </p:cNvCxnSpPr>
          <p:nvPr/>
        </p:nvCxnSpPr>
        <p:spPr>
          <a:xfrm>
            <a:off x="6860804" y="3131667"/>
            <a:ext cx="1223529" cy="338586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49" idx="2"/>
            <a:endCxn id="43" idx="0"/>
          </p:cNvCxnSpPr>
          <p:nvPr/>
        </p:nvCxnSpPr>
        <p:spPr>
          <a:xfrm>
            <a:off x="5960804" y="5017224"/>
            <a:ext cx="0" cy="486504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62">
            <a:extLst>
              <a:ext uri="{FF2B5EF4-FFF2-40B4-BE49-F238E27FC236}">
                <a16:creationId xmlns:a16="http://schemas.microsoft.com/office/drawing/2014/main" id="{4DAE061E-5901-B14B-AF73-B2703A8DA065}"/>
              </a:ext>
            </a:extLst>
          </p:cNvPr>
          <p:cNvCxnSpPr>
            <a:cxnSpLocks/>
          </p:cNvCxnSpPr>
          <p:nvPr/>
        </p:nvCxnSpPr>
        <p:spPr>
          <a:xfrm>
            <a:off x="345117" y="431097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Snip Diagonal Corner Rectangle 171">
            <a:extLst>
              <a:ext uri="{FF2B5EF4-FFF2-40B4-BE49-F238E27FC236}">
                <a16:creationId xmlns:a16="http://schemas.microsoft.com/office/drawing/2014/main" id="{915E3007-B3A2-934A-8EB9-DDE841D63B9E}"/>
              </a:ext>
            </a:extLst>
          </p:cNvPr>
          <p:cNvSpPr/>
          <p:nvPr/>
        </p:nvSpPr>
        <p:spPr>
          <a:xfrm>
            <a:off x="8084333" y="93054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/>
              <a:t>Predisposizione</a:t>
            </a:r>
          </a:p>
          <a:p>
            <a:pPr algn="ctr"/>
            <a:r>
              <a:rPr lang="it-IT" sz="1200" dirty="0" smtClean="0"/>
              <a:t>documenti</a:t>
            </a:r>
            <a:endParaRPr lang="it-IT" sz="1200" dirty="0"/>
          </a:p>
        </p:txBody>
      </p:sp>
      <p:cxnSp>
        <p:nvCxnSpPr>
          <p:cNvPr id="127" name="Straight Arrow Connector 94">
            <a:extLst>
              <a:ext uri="{FF2B5EF4-FFF2-40B4-BE49-F238E27FC236}">
                <a16:creationId xmlns:a16="http://schemas.microsoft.com/office/drawing/2014/main" id="{B44EC4CF-CD24-354B-8718-43C27FFA2C77}"/>
              </a:ext>
            </a:extLst>
          </p:cNvPr>
          <p:cNvCxnSpPr>
            <a:stCxn id="92" idx="2"/>
            <a:endCxn id="149" idx="0"/>
          </p:cNvCxnSpPr>
          <p:nvPr/>
        </p:nvCxnSpPr>
        <p:spPr>
          <a:xfrm>
            <a:off x="5967220" y="9946485"/>
            <a:ext cx="0" cy="544485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Multidocument 5">
            <a:extLst>
              <a:ext uri="{FF2B5EF4-FFF2-40B4-BE49-F238E27FC236}">
                <a16:creationId xmlns:a16="http://schemas.microsoft.com/office/drawing/2014/main" id="{47873986-7276-584D-9E1F-2FD86CFBF983}"/>
              </a:ext>
            </a:extLst>
          </p:cNvPr>
          <p:cNvSpPr/>
          <p:nvPr/>
        </p:nvSpPr>
        <p:spPr>
          <a:xfrm>
            <a:off x="5187183" y="896233"/>
            <a:ext cx="1799999" cy="787519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>
                <a:solidFill>
                  <a:schemeClr val="tx1"/>
                </a:solidFill>
              </a:rPr>
              <a:t>Redazione </a:t>
            </a:r>
            <a:r>
              <a:rPr lang="it-IT" sz="1200" dirty="0" smtClean="0">
                <a:solidFill>
                  <a:schemeClr val="tx1"/>
                </a:solidFill>
              </a:rPr>
              <a:t>Condizioni particolari di RdO, Allegati</a:t>
            </a:r>
            <a:r>
              <a:rPr lang="it-IT" sz="1200" dirty="0" smtClean="0">
                <a:solidFill>
                  <a:schemeClr val="tx1"/>
                </a:solidFill>
              </a:rPr>
              <a:t>, </a:t>
            </a:r>
            <a:r>
              <a:rPr lang="it-IT" sz="1200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60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58" idx="2"/>
            <a:endCxn id="272" idx="0"/>
          </p:cNvCxnSpPr>
          <p:nvPr/>
        </p:nvCxnSpPr>
        <p:spPr>
          <a:xfrm flipH="1">
            <a:off x="5960804" y="1653928"/>
            <a:ext cx="1212" cy="779153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272" idx="2"/>
            <a:endCxn id="49" idx="0"/>
          </p:cNvCxnSpPr>
          <p:nvPr/>
        </p:nvCxnSpPr>
        <p:spPr>
          <a:xfrm>
            <a:off x="5960804" y="3830253"/>
            <a:ext cx="0" cy="466971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rocess 47">
            <a:extLst>
              <a:ext uri="{FF2B5EF4-FFF2-40B4-BE49-F238E27FC236}">
                <a16:creationId xmlns:a16="http://schemas.microsoft.com/office/drawing/2014/main" id="{71481BB5-8AA3-164D-A051-6D003048C600}"/>
              </a:ext>
            </a:extLst>
          </p:cNvPr>
          <p:cNvSpPr/>
          <p:nvPr/>
        </p:nvSpPr>
        <p:spPr>
          <a:xfrm>
            <a:off x="2361719" y="5977282"/>
            <a:ext cx="1800000" cy="112599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Pubblicazione </a:t>
            </a:r>
            <a:r>
              <a:rPr lang="it-IT" sz="1200" dirty="0" smtClean="0"/>
              <a:t>decisione di contrattare </a:t>
            </a:r>
            <a:r>
              <a:rPr lang="it-IT" sz="1200" dirty="0" smtClean="0"/>
              <a:t>su </a:t>
            </a:r>
            <a:r>
              <a:rPr lang="it-IT" sz="1200" dirty="0"/>
              <a:t>SCP (MIT</a:t>
            </a:r>
            <a:r>
              <a:rPr lang="it-IT" sz="1200" dirty="0" smtClean="0"/>
              <a:t>)</a:t>
            </a:r>
          </a:p>
          <a:p>
            <a:pPr algn="ctr"/>
            <a:r>
              <a:rPr lang="it-IT" sz="1200" dirty="0" smtClean="0"/>
              <a:t>[dopo pubblicazione sul profilo del committente]</a:t>
            </a:r>
            <a:endParaRPr lang="it-IT" sz="1200" dirty="0"/>
          </a:p>
        </p:txBody>
      </p:sp>
      <p:sp>
        <p:nvSpPr>
          <p:cNvPr id="43" name="Process 46">
            <a:extLst>
              <a:ext uri="{FF2B5EF4-FFF2-40B4-BE49-F238E27FC236}">
                <a16:creationId xmlns:a16="http://schemas.microsoft.com/office/drawing/2014/main" id="{4BAF4CFA-B419-3740-B6B2-C859C2569982}"/>
              </a:ext>
            </a:extLst>
          </p:cNvPr>
          <p:cNvSpPr/>
          <p:nvPr/>
        </p:nvSpPr>
        <p:spPr>
          <a:xfrm>
            <a:off x="5060804" y="5503728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Pubblicazione </a:t>
            </a:r>
            <a:r>
              <a:rPr lang="it-IT" sz="1200" dirty="0" smtClean="0"/>
              <a:t>decisione di contrattare </a:t>
            </a:r>
            <a:r>
              <a:rPr lang="it-IT" sz="1200" dirty="0" smtClean="0"/>
              <a:t>sul profilo del committente</a:t>
            </a:r>
            <a:endParaRPr lang="it-IT" sz="1200" dirty="0"/>
          </a:p>
        </p:txBody>
      </p:sp>
      <p:cxnSp>
        <p:nvCxnSpPr>
          <p:cNvPr id="44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43" idx="1"/>
            <a:endCxn id="42" idx="3"/>
          </p:cNvCxnSpPr>
          <p:nvPr/>
        </p:nvCxnSpPr>
        <p:spPr>
          <a:xfrm flipH="1">
            <a:off x="4161719" y="5863728"/>
            <a:ext cx="899085" cy="676551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rocess 84">
            <a:extLst>
              <a:ext uri="{FF2B5EF4-FFF2-40B4-BE49-F238E27FC236}">
                <a16:creationId xmlns:a16="http://schemas.microsoft.com/office/drawing/2014/main" id="{E7A6EF04-3594-A04B-8B4F-F51AE407A897}"/>
              </a:ext>
            </a:extLst>
          </p:cNvPr>
          <p:cNvSpPr/>
          <p:nvPr/>
        </p:nvSpPr>
        <p:spPr>
          <a:xfrm>
            <a:off x="5060804" y="6710232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Predisposizione  gara su piattaforma </a:t>
            </a:r>
            <a:r>
              <a:rPr lang="it-IT" sz="1200" dirty="0" smtClean="0"/>
              <a:t> </a:t>
            </a:r>
            <a:r>
              <a:rPr lang="it-IT" sz="1200" dirty="0" smtClean="0"/>
              <a:t>MEPA</a:t>
            </a:r>
            <a:endParaRPr lang="it-IT" sz="1200" dirty="0"/>
          </a:p>
        </p:txBody>
      </p:sp>
      <p:cxnSp>
        <p:nvCxnSpPr>
          <p:cNvPr id="50" name="Straight Arrow Connector 94">
            <a:extLst>
              <a:ext uri="{FF2B5EF4-FFF2-40B4-BE49-F238E27FC236}">
                <a16:creationId xmlns:a16="http://schemas.microsoft.com/office/drawing/2014/main" id="{B44EC4CF-CD24-354B-8718-43C27FFA2C77}"/>
              </a:ext>
            </a:extLst>
          </p:cNvPr>
          <p:cNvCxnSpPr>
            <a:stCxn id="43" idx="2"/>
            <a:endCxn id="45" idx="0"/>
          </p:cNvCxnSpPr>
          <p:nvPr/>
        </p:nvCxnSpPr>
        <p:spPr>
          <a:xfrm>
            <a:off x="5960804" y="6223728"/>
            <a:ext cx="0" cy="486504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647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2ef69b8-65d5-47b2-8f4a-2e09ed143e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6D9AF8D92E6D4896FA47C64897B85C" ma:contentTypeVersion="13" ma:contentTypeDescription="Creare un nuovo documento." ma:contentTypeScope="" ma:versionID="4936b3f4bf7fe00f4a4e0611bdfee019">
  <xsd:schema xmlns:xsd="http://www.w3.org/2001/XMLSchema" xmlns:xs="http://www.w3.org/2001/XMLSchema" xmlns:p="http://schemas.microsoft.com/office/2006/metadata/properties" xmlns:ns3="82ef69b8-65d5-47b2-8f4a-2e09ed143efe" xmlns:ns4="4a22eb92-2709-4e62-b46e-21685da4c9d3" targetNamespace="http://schemas.microsoft.com/office/2006/metadata/properties" ma:root="true" ma:fieldsID="4da8769f630fbc126690f343c9b49dcf" ns3:_="" ns4:_="">
    <xsd:import namespace="82ef69b8-65d5-47b2-8f4a-2e09ed143efe"/>
    <xsd:import namespace="4a22eb92-2709-4e62-b46e-21685da4c9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ef69b8-65d5-47b2-8f4a-2e09ed143e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22eb92-2709-4e62-b46e-21685da4c9d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062C54-D844-445C-A2B9-BDD86A735616}">
  <ds:schemaRefs>
    <ds:schemaRef ds:uri="4a22eb92-2709-4e62-b46e-21685da4c9d3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www.w3.org/XML/1998/namespace"/>
    <ds:schemaRef ds:uri="http://schemas.microsoft.com/office/2006/documentManagement/types"/>
    <ds:schemaRef ds:uri="82ef69b8-65d5-47b2-8f4a-2e09ed143ef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650143C-64B0-4D18-9556-AD06EB0F80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ef69b8-65d5-47b2-8f4a-2e09ed143efe"/>
    <ds:schemaRef ds:uri="4a22eb92-2709-4e62-b46e-21685da4c9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4BCD3ED-59BA-4AC8-AAE7-578EC77A5B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2195</TotalTime>
  <Words>98</Words>
  <Application>Microsoft Office PowerPoint</Application>
  <PresentationFormat>Personalizzato</PresentationFormat>
  <Paragraphs>19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MARCO CAMPANI</cp:lastModifiedBy>
  <cp:revision>57</cp:revision>
  <dcterms:created xsi:type="dcterms:W3CDTF">2019-05-27T19:57:42Z</dcterms:created>
  <dcterms:modified xsi:type="dcterms:W3CDTF">2023-02-17T13:20:39Z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0x010100B36D9AF8D92E6D4896FA47C64897B85C</vt:lpwstr>
  </property>
</Properties>
</file>